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57" r:id="rId3"/>
    <p:sldId id="289" r:id="rId4"/>
    <p:sldId id="258" r:id="rId5"/>
    <p:sldId id="283" r:id="rId6"/>
    <p:sldId id="284" r:id="rId7"/>
    <p:sldId id="275" r:id="rId8"/>
    <p:sldId id="276" r:id="rId9"/>
    <p:sldId id="290" r:id="rId10"/>
    <p:sldId id="295" r:id="rId11"/>
    <p:sldId id="296" r:id="rId12"/>
    <p:sldId id="271" r:id="rId13"/>
    <p:sldId id="285" r:id="rId14"/>
    <p:sldId id="273" r:id="rId15"/>
    <p:sldId id="272" r:id="rId16"/>
    <p:sldId id="277" r:id="rId17"/>
    <p:sldId id="280" r:id="rId18"/>
    <p:sldId id="286" r:id="rId19"/>
    <p:sldId id="287" r:id="rId20"/>
    <p:sldId id="291" r:id="rId21"/>
    <p:sldId id="292" r:id="rId22"/>
    <p:sldId id="282" r:id="rId23"/>
    <p:sldId id="288" r:id="rId24"/>
    <p:sldId id="278" r:id="rId25"/>
    <p:sldId id="279" r:id="rId26"/>
    <p:sldId id="297" r:id="rId27"/>
    <p:sldId id="260" r:id="rId28"/>
  </p:sldIdLst>
  <p:sldSz cx="10691813" cy="7559675"/>
  <p:notesSz cx="6858000" cy="9144000"/>
  <p:embeddedFontLst>
    <p:embeddedFont>
      <p:font typeface="Tmon몬소리 Black" panose="020B0600000101010101" charset="-127"/>
      <p:bold r:id="rId29"/>
    </p:embeddedFont>
    <p:embeddedFont>
      <p:font typeface="배달의민족 주아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Franklin Gothic Demi" panose="020B0703020102020204" pitchFamily="34" charset="0"/>
      <p:regular r:id="rId37"/>
      <p:italic r:id="rId38"/>
    </p:embeddedFont>
    <p:embeddedFont>
      <p:font typeface="Ink Free" panose="03080402000500000000" pitchFamily="66" charset="0"/>
      <p:regular r:id="rId39"/>
    </p:embeddedFont>
    <p:embeddedFont>
      <p:font typeface="Mongolian Baiti" panose="03000500000000000000" pitchFamily="66" charset="0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00"/>
    <a:srgbClr val="94C7FF"/>
    <a:srgbClr val="5594FE"/>
    <a:srgbClr val="016FB8"/>
    <a:srgbClr val="259095"/>
    <a:srgbClr val="1E7478"/>
    <a:srgbClr val="015791"/>
    <a:srgbClr val="0262FE"/>
    <a:srgbClr val="016DBA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2021-10-25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3528595" cy="25839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K</a:t>
            </a:r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aggle</a:t>
            </a:r>
          </a:p>
          <a:p>
            <a:pPr defTabSz="986912" latinLnBrk="1"/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layground</a:t>
            </a:r>
          </a:p>
          <a:p>
            <a:pPr defTabSz="986912" latinLnBrk="1"/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</a:t>
            </a:r>
            <a:r>
              <a:rPr lang="en-US" altLang="ko-KR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+mj-ea"/>
                <a:ea typeface="+mj-ea"/>
              </a:rPr>
              <a:t>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1462160" y="1668421"/>
            <a:ext cx="1426994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Feb - 2021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18757"/>
          <a:stretch/>
        </p:blipFill>
        <p:spPr>
          <a:xfrm>
            <a:off x="8598896" y="-137652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94C37-A5FF-45B8-A8D1-C4A99796A0D6}"/>
              </a:ext>
            </a:extLst>
          </p:cNvPr>
          <p:cNvSpPr txBox="1"/>
          <p:nvPr/>
        </p:nvSpPr>
        <p:spPr>
          <a:xfrm>
            <a:off x="507028" y="4830126"/>
            <a:ext cx="2650084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86912" latinLnBrk="1"/>
            <a:r>
              <a:rPr lang="ko-KR" altLang="en-US" sz="2159" b="1" u="sng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컴퓨터공학과 </a:t>
            </a:r>
            <a:r>
              <a:rPr lang="ko-KR" altLang="en-US" sz="2159" b="1" u="sng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유승연</a:t>
            </a:r>
            <a:endParaRPr lang="en-US" altLang="ko-KR" sz="2159" b="1" u="sng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52744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딥러닝 모델 사용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0156F7B-C2AF-4948-94EC-EC5D9DA95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2"/>
          <a:stretch/>
        </p:blipFill>
        <p:spPr>
          <a:xfrm>
            <a:off x="1151452" y="1209368"/>
            <a:ext cx="8388907" cy="599767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6BD5D5-CE57-4A80-A856-99A71CE3B10D}"/>
              </a:ext>
            </a:extLst>
          </p:cNvPr>
          <p:cNvCxnSpPr>
            <a:cxnSpLocks/>
          </p:cNvCxnSpPr>
          <p:nvPr/>
        </p:nvCxnSpPr>
        <p:spPr>
          <a:xfrm>
            <a:off x="1759973" y="1882877"/>
            <a:ext cx="254655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73037A-375C-465C-BFB7-78DB4AAD438F}"/>
              </a:ext>
            </a:extLst>
          </p:cNvPr>
          <p:cNvCxnSpPr>
            <a:cxnSpLocks/>
          </p:cNvCxnSpPr>
          <p:nvPr/>
        </p:nvCxnSpPr>
        <p:spPr>
          <a:xfrm>
            <a:off x="3510385" y="2123767"/>
            <a:ext cx="22839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1C4E74-6051-46E0-B03B-D82AC9F28F3F}"/>
              </a:ext>
            </a:extLst>
          </p:cNvPr>
          <p:cNvSpPr txBox="1"/>
          <p:nvPr/>
        </p:nvSpPr>
        <p:spPr>
          <a:xfrm>
            <a:off x="5518817" y="2213420"/>
            <a:ext cx="29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분석을 하기 때문에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57675-560E-466E-955B-84F44C8AB9FA}"/>
              </a:ext>
            </a:extLst>
          </p:cNvPr>
          <p:cNvSpPr txBox="1"/>
          <p:nvPr/>
        </p:nvSpPr>
        <p:spPr>
          <a:xfrm>
            <a:off x="4652349" y="1513545"/>
            <a:ext cx="173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보폭 크기 개선</a:t>
            </a:r>
          </a:p>
        </p:txBody>
      </p:sp>
    </p:spTree>
    <p:extLst>
      <p:ext uri="{BB962C8B-B14F-4D97-AF65-F5344CB8AC3E}">
        <p14:creationId xmlns:p14="http://schemas.microsoft.com/office/powerpoint/2010/main" val="25886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52744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딥러닝 모델 사용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149F6E-B364-4451-A929-68E581A96A03}"/>
              </a:ext>
            </a:extLst>
          </p:cNvPr>
          <p:cNvGrpSpPr/>
          <p:nvPr/>
        </p:nvGrpSpPr>
        <p:grpSpPr>
          <a:xfrm>
            <a:off x="852739" y="1573768"/>
            <a:ext cx="9138910" cy="4983120"/>
            <a:chOff x="951061" y="1593432"/>
            <a:chExt cx="9138910" cy="4983120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FB0F9A8-DE24-4979-BECC-233A8C17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62" y="1593432"/>
              <a:ext cx="8730893" cy="1619155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3756A511-E231-4EF7-814E-2BA98A1C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61" y="3275215"/>
              <a:ext cx="8730893" cy="1682183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6065F1A-8133-45A8-BD41-BD69D4EE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61" y="4957398"/>
              <a:ext cx="8789690" cy="16191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11DA2-95C4-4B2C-AF0B-257D87E854A9}"/>
                </a:ext>
              </a:extLst>
            </p:cNvPr>
            <p:cNvSpPr txBox="1"/>
            <p:nvPr/>
          </p:nvSpPr>
          <p:spPr>
            <a:xfrm>
              <a:off x="5390151" y="1656061"/>
              <a:ext cx="469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1) </a:t>
              </a:r>
              <a:r>
                <a:rPr lang="ko-KR" altLang="en-US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 은닉층의 </a:t>
              </a:r>
              <a:r>
                <a:rPr lang="en-US" altLang="ko-KR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hidden units</a:t>
              </a:r>
              <a:r>
                <a:rPr lang="ko-KR" altLang="en-US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다르게 준 것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6577CA-DAA8-4C7D-B85F-1864AC0D23D9}"/>
                </a:ext>
              </a:extLst>
            </p:cNvPr>
            <p:cNvSpPr txBox="1"/>
            <p:nvPr/>
          </p:nvSpPr>
          <p:spPr>
            <a:xfrm>
              <a:off x="5316507" y="3275215"/>
              <a:ext cx="469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2) </a:t>
              </a:r>
              <a:r>
                <a:rPr lang="ko-KR" altLang="en-US" sz="20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 은닉층의 </a:t>
              </a:r>
              <a:r>
                <a:rPr lang="en-US" altLang="ko-KR" sz="20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hidden units</a:t>
              </a:r>
              <a:r>
                <a:rPr lang="ko-KR" altLang="en-US" sz="20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같게 준 것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E128D-5127-4005-A09F-3E33C268B57D}"/>
                </a:ext>
              </a:extLst>
            </p:cNvPr>
            <p:cNvSpPr txBox="1"/>
            <p:nvPr/>
          </p:nvSpPr>
          <p:spPr>
            <a:xfrm>
              <a:off x="5390151" y="4957398"/>
              <a:ext cx="469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3) Batch size</a:t>
              </a:r>
              <a:r>
                <a:rPr lang="ko-KR" altLang="en-US" sz="2000" b="1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다르게 준 것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30AEC5-5015-4E2C-A11B-E878073F2A14}"/>
                </a:ext>
              </a:extLst>
            </p:cNvPr>
            <p:cNvSpPr/>
            <p:nvPr/>
          </p:nvSpPr>
          <p:spPr>
            <a:xfrm>
              <a:off x="6015065" y="2547265"/>
              <a:ext cx="3666889" cy="399368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AA9EDCF-2449-4174-8C6F-D6923CC7F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9" y="6094150"/>
            <a:ext cx="9110039" cy="10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951E-7 9.44981E-7 L -0.00312 -0.08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" y="-4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1"/>
            <a:ext cx="3907929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모델 사용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3043127" cy="461665"/>
            <a:chOff x="-13148" y="1258286"/>
            <a:chExt cx="3043127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6430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모두 </a:t>
              </a:r>
              <a:r>
                <a:rPr lang="en-US" altLang="ko-KR" sz="2400" spc="-150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Regressor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로 사용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03EFA205-D05F-4133-A472-507B1D8DB0FE}"/>
              </a:ext>
            </a:extLst>
          </p:cNvPr>
          <p:cNvSpPr/>
          <p:nvPr/>
        </p:nvSpPr>
        <p:spPr>
          <a:xfrm>
            <a:off x="8263020" y="3411949"/>
            <a:ext cx="1883899" cy="1883893"/>
          </a:xfrm>
          <a:prstGeom prst="ellipse">
            <a:avLst/>
          </a:prstGeom>
          <a:solidFill>
            <a:srgbClr val="94C7FF"/>
          </a:solidFill>
          <a:ln w="25400">
            <a:solidFill>
              <a:srgbClr val="016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en-US" altLang="ko-KR" sz="2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나눔바른고딕" panose="020B0603020101020101" pitchFamily="50" charset="-127"/>
                <a:cs typeface="Mongolian Baiti" panose="03000500000000000000" pitchFamily="66" charset="0"/>
              </a:rPr>
              <a:t>Kneighbors</a:t>
            </a:r>
            <a:endParaRPr lang="en-US" altLang="ko-KR" sz="2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157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나눔바른고딕" panose="020B0603020101020101" pitchFamily="50" charset="-127"/>
              <a:cs typeface="Mongolian Baiti" panose="03000500000000000000" pitchFamily="66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5345F0-D768-41BA-BF99-C65962E41C9D}"/>
              </a:ext>
            </a:extLst>
          </p:cNvPr>
          <p:cNvSpPr/>
          <p:nvPr/>
        </p:nvSpPr>
        <p:spPr>
          <a:xfrm>
            <a:off x="4403956" y="1311650"/>
            <a:ext cx="1883899" cy="1883893"/>
          </a:xfrm>
          <a:prstGeom prst="ellipse">
            <a:avLst/>
          </a:prstGeom>
          <a:solidFill>
            <a:srgbClr val="94C7FF"/>
          </a:solidFill>
          <a:ln w="25400">
            <a:solidFill>
              <a:srgbClr val="016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나눔바른고딕" panose="020B0603020101020101" pitchFamily="50" charset="-127"/>
                <a:cs typeface="Mongolian Baiti" panose="03000500000000000000" pitchFamily="66" charset="0"/>
              </a:rPr>
              <a:t>Random</a:t>
            </a:r>
          </a:p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나눔바른고딕" panose="020B0603020101020101" pitchFamily="50" charset="-127"/>
                <a:cs typeface="Mongolian Baiti" panose="03000500000000000000" pitchFamily="66" charset="0"/>
              </a:rPr>
              <a:t>Forest</a:t>
            </a:r>
            <a:endParaRPr lang="ko-KR" altLang="en-US" sz="2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157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나눔바른고딕" panose="020B0603020101020101" pitchFamily="50" charset="-127"/>
              <a:cs typeface="Mongolian Baiti" panose="03000500000000000000" pitchFamily="66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6F77311-0922-42BB-8178-A09DE4524B33}"/>
              </a:ext>
            </a:extLst>
          </p:cNvPr>
          <p:cNvSpPr/>
          <p:nvPr/>
        </p:nvSpPr>
        <p:spPr>
          <a:xfrm>
            <a:off x="678650" y="3431029"/>
            <a:ext cx="1883899" cy="1883893"/>
          </a:xfrm>
          <a:prstGeom prst="ellipse">
            <a:avLst/>
          </a:prstGeom>
          <a:solidFill>
            <a:srgbClr val="94C7FF"/>
          </a:solidFill>
          <a:ln w="25400">
            <a:solidFill>
              <a:srgbClr val="016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나눔바른고딕" panose="020B0603020101020101" pitchFamily="50" charset="-127"/>
                <a:cs typeface="Mongolian Baiti" panose="03000500000000000000" pitchFamily="66" charset="0"/>
              </a:rPr>
              <a:t>XGBoost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7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나눔바른고딕" panose="020B0603020101020101" pitchFamily="50" charset="-127"/>
              <a:cs typeface="Mongolian Baiti" panose="03000500000000000000" pitchFamily="66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FE7C99-E628-42F5-A34F-7A0DA41791E9}"/>
              </a:ext>
            </a:extLst>
          </p:cNvPr>
          <p:cNvSpPr/>
          <p:nvPr/>
        </p:nvSpPr>
        <p:spPr>
          <a:xfrm>
            <a:off x="4403956" y="5394166"/>
            <a:ext cx="1883899" cy="1883893"/>
          </a:xfrm>
          <a:prstGeom prst="ellipse">
            <a:avLst/>
          </a:prstGeom>
          <a:solidFill>
            <a:srgbClr val="94C7FF"/>
          </a:solidFill>
          <a:ln w="25400">
            <a:solidFill>
              <a:srgbClr val="016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나눔바른고딕" panose="020B0603020101020101" pitchFamily="50" charset="-127"/>
                <a:cs typeface="Mongolian Baiti" panose="03000500000000000000" pitchFamily="66" charset="0"/>
              </a:rPr>
              <a:t>LightGBM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7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나눔바른고딕" panose="020B0603020101020101" pitchFamily="50" charset="-127"/>
              <a:cs typeface="Mongolian Baiti" panose="03000500000000000000" pitchFamily="66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9DCE26-F930-45E8-A356-0215DF540660}"/>
              </a:ext>
            </a:extLst>
          </p:cNvPr>
          <p:cNvCxnSpPr>
            <a:cxnSpLocks/>
          </p:cNvCxnSpPr>
          <p:nvPr/>
        </p:nvCxnSpPr>
        <p:spPr>
          <a:xfrm>
            <a:off x="2578513" y="4353894"/>
            <a:ext cx="1074298" cy="0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016F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F06E51-6DDB-4272-BD84-F3ABD7B15C11}"/>
              </a:ext>
            </a:extLst>
          </p:cNvPr>
          <p:cNvCxnSpPr>
            <a:cxnSpLocks/>
          </p:cNvCxnSpPr>
          <p:nvPr/>
        </p:nvCxnSpPr>
        <p:spPr>
          <a:xfrm flipV="1">
            <a:off x="5345905" y="3195543"/>
            <a:ext cx="0" cy="470973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016F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BD885D-871D-4085-8052-D72EFBAB94ED}"/>
              </a:ext>
            </a:extLst>
          </p:cNvPr>
          <p:cNvCxnSpPr>
            <a:cxnSpLocks/>
          </p:cNvCxnSpPr>
          <p:nvPr/>
        </p:nvCxnSpPr>
        <p:spPr>
          <a:xfrm>
            <a:off x="7221364" y="4353894"/>
            <a:ext cx="1041656" cy="0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016F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049240-55AE-4EC8-BFE1-BEA99DC4B834}"/>
              </a:ext>
            </a:extLst>
          </p:cNvPr>
          <p:cNvCxnSpPr>
            <a:cxnSpLocks/>
          </p:cNvCxnSpPr>
          <p:nvPr/>
        </p:nvCxnSpPr>
        <p:spPr>
          <a:xfrm flipV="1">
            <a:off x="5345905" y="4824868"/>
            <a:ext cx="0" cy="470973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016F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012D3E-5D0C-4901-B59A-CEDB30AD0E67}"/>
              </a:ext>
            </a:extLst>
          </p:cNvPr>
          <p:cNvSpPr txBox="1"/>
          <p:nvPr/>
        </p:nvSpPr>
        <p:spPr>
          <a:xfrm>
            <a:off x="3593819" y="3869653"/>
            <a:ext cx="3519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Machine</a:t>
            </a:r>
            <a:r>
              <a:rPr lang="ko-KR" altLang="en-US" sz="2800" b="1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b="1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Learning</a:t>
            </a:r>
            <a:r>
              <a:rPr lang="ko-KR" altLang="en-US" sz="2800" b="1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Models</a:t>
            </a:r>
            <a:endParaRPr lang="ko-KR" altLang="en-US" sz="28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425297" cy="576312"/>
          </a:xfrm>
        </p:spPr>
        <p:txBody>
          <a:bodyPr/>
          <a:lstStyle/>
          <a:p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모델 사용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2796841" cy="461665"/>
            <a:chOff x="-13148" y="1258286"/>
            <a:chExt cx="2796841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96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이용한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머신러닝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모델 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A0D930-7026-4465-9C27-F3C53F56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7" y="1612664"/>
            <a:ext cx="9131238" cy="15041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7E40F2-F5EB-4827-8E49-1674978C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7" y="3216505"/>
            <a:ext cx="9131238" cy="1238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EDCF8E-BB8C-476A-8C65-EAAFAB5A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6" y="4539072"/>
            <a:ext cx="9131237" cy="1238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457ABA-3008-4BF4-BE9C-4F6A71044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6" y="5876997"/>
            <a:ext cx="913123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907929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모델 사용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2796841" cy="461665"/>
            <a:chOff x="-13148" y="1258286"/>
            <a:chExt cx="2796841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96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이용한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머신러닝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모델 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4B6A19-C35D-4088-A1BE-2FE6530B7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80"/>
          <a:stretch/>
        </p:blipFill>
        <p:spPr>
          <a:xfrm>
            <a:off x="963561" y="2094110"/>
            <a:ext cx="4102636" cy="227140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FF0BCF-CE48-47D5-872C-71365372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02"/>
          <a:stretch/>
        </p:blipFill>
        <p:spPr>
          <a:xfrm>
            <a:off x="5345905" y="2094109"/>
            <a:ext cx="4002341" cy="227140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55D25E5-EEB3-461F-9837-AA817F73F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12"/>
          <a:stretch/>
        </p:blipFill>
        <p:spPr>
          <a:xfrm>
            <a:off x="920415" y="4478964"/>
            <a:ext cx="4145783" cy="202998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0436C72-3D3A-4AD2-9ADD-3A4832725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87"/>
          <a:stretch/>
        </p:blipFill>
        <p:spPr>
          <a:xfrm>
            <a:off x="5345905" y="4478964"/>
            <a:ext cx="4002341" cy="1977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B93673-8707-44BB-8E4E-6BF62C4C44DE}"/>
              </a:ext>
            </a:extLst>
          </p:cNvPr>
          <p:cNvSpPr txBox="1"/>
          <p:nvPr/>
        </p:nvSpPr>
        <p:spPr>
          <a:xfrm>
            <a:off x="1585066" y="6732085"/>
            <a:ext cx="752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FFC000"/>
                </a:solidFill>
              </a:rPr>
              <a:t>LightGBM</a:t>
            </a:r>
            <a:r>
              <a:rPr lang="ko-KR" altLang="en-US" sz="2000" b="1" dirty="0">
                <a:solidFill>
                  <a:srgbClr val="FFC000"/>
                </a:solidFill>
              </a:rPr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XGBoost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RandomForest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Kneighbors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순으로 </a:t>
            </a:r>
            <a:r>
              <a:rPr lang="ko-KR" altLang="en-US" sz="2000" b="1" dirty="0">
                <a:solidFill>
                  <a:schemeClr val="accent6"/>
                </a:solidFill>
              </a:rPr>
              <a:t>격차 적음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05B01-F118-4D9D-8147-A43F966F63EA}"/>
              </a:ext>
            </a:extLst>
          </p:cNvPr>
          <p:cNvSpPr/>
          <p:nvPr/>
        </p:nvSpPr>
        <p:spPr>
          <a:xfrm>
            <a:off x="2783693" y="3961441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C736-F756-4500-B40A-E344AF981CA5}"/>
              </a:ext>
            </a:extLst>
          </p:cNvPr>
          <p:cNvSpPr/>
          <p:nvPr/>
        </p:nvSpPr>
        <p:spPr>
          <a:xfrm>
            <a:off x="7193914" y="3917485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36F4D8-F11B-4F58-94B9-93316D4E13A6}"/>
              </a:ext>
            </a:extLst>
          </p:cNvPr>
          <p:cNvSpPr/>
          <p:nvPr/>
        </p:nvSpPr>
        <p:spPr>
          <a:xfrm>
            <a:off x="7193914" y="6062822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FCAD8E-3958-4B04-B726-076B1615EBEC}"/>
              </a:ext>
            </a:extLst>
          </p:cNvPr>
          <p:cNvSpPr/>
          <p:nvPr/>
        </p:nvSpPr>
        <p:spPr>
          <a:xfrm>
            <a:off x="2813415" y="6100538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5E1A66-98ED-4E35-BC78-7E00E697C7EA}"/>
              </a:ext>
            </a:extLst>
          </p:cNvPr>
          <p:cNvSpPr txBox="1"/>
          <p:nvPr/>
        </p:nvSpPr>
        <p:spPr>
          <a:xfrm>
            <a:off x="1585066" y="1533093"/>
            <a:ext cx="752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</a:rPr>
              <a:t>MSE : </a:t>
            </a:r>
            <a:r>
              <a:rPr lang="en-US" altLang="ko-KR" sz="2400" b="1" dirty="0" err="1"/>
              <a:t>Mean_squared_error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로 측정</a:t>
            </a:r>
          </a:p>
        </p:txBody>
      </p:sp>
    </p:spTree>
    <p:extLst>
      <p:ext uri="{BB962C8B-B14F-4D97-AF65-F5344CB8AC3E}">
        <p14:creationId xmlns:p14="http://schemas.microsoft.com/office/powerpoint/2010/main" val="30707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5156398" cy="461665"/>
            <a:chOff x="-13148" y="1258286"/>
            <a:chExt cx="515639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563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One-</a:t>
              </a:r>
              <a:r>
                <a:rPr lang="en-US" altLang="ko-KR" sz="2400" spc="-150" dirty="0" err="1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HotEncoding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대신 </a:t>
              </a:r>
              <a:r>
                <a:rPr lang="en-US" altLang="ko-KR" sz="2400" spc="-150" dirty="0" err="1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LabelEncoder</a:t>
              </a: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사용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8">
            <a:extLst>
              <a:ext uri="{FF2B5EF4-FFF2-40B4-BE49-F238E27FC236}">
                <a16:creationId xmlns:a16="http://schemas.microsoft.com/office/drawing/2014/main" id="{7E587B26-9E46-4123-9E98-0A68EEC6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74600"/>
            <a:ext cx="4006290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모델 사용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8F38F7-4894-482C-8472-7986A6B4290D}"/>
              </a:ext>
            </a:extLst>
          </p:cNvPr>
          <p:cNvGrpSpPr/>
          <p:nvPr/>
        </p:nvGrpSpPr>
        <p:grpSpPr>
          <a:xfrm>
            <a:off x="2331111" y="3180633"/>
            <a:ext cx="6253587" cy="2423753"/>
            <a:chOff x="660317" y="4704837"/>
            <a:chExt cx="5901970" cy="209908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1719FC-EC67-4F5B-86A5-118B1F56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17" y="4704837"/>
              <a:ext cx="5901970" cy="209908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DEADD6-E05A-4B39-A349-E75FC86C78FD}"/>
                </a:ext>
              </a:extLst>
            </p:cNvPr>
            <p:cNvSpPr/>
            <p:nvPr/>
          </p:nvSpPr>
          <p:spPr>
            <a:xfrm>
              <a:off x="4803477" y="5053781"/>
              <a:ext cx="1607155" cy="344129"/>
            </a:xfrm>
            <a:prstGeom prst="rect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9455E4F2-CA73-4A3E-A07F-A4E805649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5" y="1858154"/>
            <a:ext cx="6996761" cy="2716955"/>
          </a:xfrm>
          <a:prstGeom prst="rect">
            <a:avLst/>
          </a:prstGeom>
        </p:spPr>
      </p:pic>
      <p:pic>
        <p:nvPicPr>
          <p:cNvPr id="15" name="그림 14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2C056773-C8CC-4C88-A38F-C73761D87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23" y="4700519"/>
            <a:ext cx="6961591" cy="26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907929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모델 사용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3181498" cy="461665"/>
            <a:chOff x="-13148" y="1258286"/>
            <a:chExt cx="3181498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781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One-Hot Encoding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없이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3F9CD9B-4D57-4008-99F2-BF9817723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6"/>
          <a:stretch/>
        </p:blipFill>
        <p:spPr>
          <a:xfrm>
            <a:off x="894801" y="4539590"/>
            <a:ext cx="4461031" cy="19348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B1E99E-F93C-499F-92D2-C501DC41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28" y="4539590"/>
            <a:ext cx="4384773" cy="193486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D8D8DC9-BB4B-4627-9086-B14D8E85D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5" b="30959"/>
          <a:stretch/>
        </p:blipFill>
        <p:spPr>
          <a:xfrm>
            <a:off x="5818028" y="2173809"/>
            <a:ext cx="4384773" cy="220739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1EAE0DF-4DBC-4BF7-A13C-E8C8E5D1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6"/>
          <a:stretch/>
        </p:blipFill>
        <p:spPr>
          <a:xfrm>
            <a:off x="894801" y="2215311"/>
            <a:ext cx="4384773" cy="2207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2D441-2160-499D-91B1-F3B23E277F8B}"/>
              </a:ext>
            </a:extLst>
          </p:cNvPr>
          <p:cNvSpPr txBox="1"/>
          <p:nvPr/>
        </p:nvSpPr>
        <p:spPr>
          <a:xfrm>
            <a:off x="1594993" y="6704999"/>
            <a:ext cx="752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큰 변화 없음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굳이 </a:t>
            </a:r>
            <a:r>
              <a:rPr lang="en-US" altLang="ko-KR" sz="2400" b="1" dirty="0"/>
              <a:t>one-hot Encoding? </a:t>
            </a:r>
            <a:endParaRPr lang="ko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C72DC6-241B-4770-8E20-70B09AB9F0A7}"/>
              </a:ext>
            </a:extLst>
          </p:cNvPr>
          <p:cNvSpPr/>
          <p:nvPr/>
        </p:nvSpPr>
        <p:spPr>
          <a:xfrm>
            <a:off x="2569945" y="4004018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989F3D-D5B0-41A9-9D18-888B414DEFC1}"/>
              </a:ext>
            </a:extLst>
          </p:cNvPr>
          <p:cNvSpPr/>
          <p:nvPr/>
        </p:nvSpPr>
        <p:spPr>
          <a:xfrm>
            <a:off x="7892006" y="3956811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E03AE3-FC7E-4EF0-B149-CA712942C50C}"/>
              </a:ext>
            </a:extLst>
          </p:cNvPr>
          <p:cNvSpPr/>
          <p:nvPr/>
        </p:nvSpPr>
        <p:spPr>
          <a:xfrm>
            <a:off x="7813346" y="6075868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5942AF-E46C-4C78-9BF8-8846AAEAD50B}"/>
              </a:ext>
            </a:extLst>
          </p:cNvPr>
          <p:cNvSpPr/>
          <p:nvPr/>
        </p:nvSpPr>
        <p:spPr>
          <a:xfrm>
            <a:off x="2921570" y="6022191"/>
            <a:ext cx="2211094" cy="408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8797A-5853-4B6A-AA66-3C6A942C043A}"/>
              </a:ext>
            </a:extLst>
          </p:cNvPr>
          <p:cNvSpPr txBox="1"/>
          <p:nvPr/>
        </p:nvSpPr>
        <p:spPr>
          <a:xfrm>
            <a:off x="1585066" y="1670741"/>
            <a:ext cx="752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</a:rPr>
              <a:t>MSE : </a:t>
            </a:r>
            <a:r>
              <a:rPr lang="en-US" altLang="ko-KR" sz="2400" b="1" dirty="0" err="1"/>
              <a:t>Mean_squared_error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로 측정</a:t>
            </a:r>
          </a:p>
        </p:txBody>
      </p:sp>
    </p:spTree>
    <p:extLst>
      <p:ext uri="{BB962C8B-B14F-4D97-AF65-F5344CB8AC3E}">
        <p14:creationId xmlns:p14="http://schemas.microsoft.com/office/powerpoint/2010/main" val="37255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698559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5967261" cy="461665"/>
            <a:chOff x="-13148" y="1258286"/>
            <a:chExt cx="5967261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55672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1. </a:t>
              </a:r>
              <a:r>
                <a:rPr lang="en-US" altLang="ko-KR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GridSearchCV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하이퍼파라미터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최강 조합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0629D65-9486-4B34-B0CF-EB0535F3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8" y="2354244"/>
            <a:ext cx="9800709" cy="461961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28FD0C9-774C-4EF0-95E4-A5A444220C37}"/>
              </a:ext>
            </a:extLst>
          </p:cNvPr>
          <p:cNvCxnSpPr>
            <a:cxnSpLocks/>
          </p:cNvCxnSpPr>
          <p:nvPr/>
        </p:nvCxnSpPr>
        <p:spPr>
          <a:xfrm>
            <a:off x="618948" y="3529781"/>
            <a:ext cx="966559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A10CC2-9E97-44B8-AD3E-E919B033E12A}"/>
              </a:ext>
            </a:extLst>
          </p:cNvPr>
          <p:cNvCxnSpPr>
            <a:cxnSpLocks/>
          </p:cNvCxnSpPr>
          <p:nvPr/>
        </p:nvCxnSpPr>
        <p:spPr>
          <a:xfrm>
            <a:off x="1711619" y="3048001"/>
            <a:ext cx="726857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266624-579C-45C5-B176-2E1C9499510B}"/>
              </a:ext>
            </a:extLst>
          </p:cNvPr>
          <p:cNvSpPr txBox="1"/>
          <p:nvPr/>
        </p:nvSpPr>
        <p:spPr>
          <a:xfrm>
            <a:off x="618948" y="1759315"/>
            <a:ext cx="180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</a:rPr>
              <a:t>1) </a:t>
            </a:r>
            <a:r>
              <a:rPr lang="en-US" altLang="ko-KR" sz="2400" b="1" dirty="0" err="1">
                <a:solidFill>
                  <a:schemeClr val="accent6"/>
                </a:solidFill>
              </a:rPr>
              <a:t>LightGBM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318FB1-A8B8-432A-AB0A-5B321C1E8AA5}"/>
              </a:ext>
            </a:extLst>
          </p:cNvPr>
          <p:cNvGrpSpPr/>
          <p:nvPr/>
        </p:nvGrpSpPr>
        <p:grpSpPr>
          <a:xfrm>
            <a:off x="1469557" y="5444947"/>
            <a:ext cx="6808719" cy="1179869"/>
            <a:chOff x="1469557" y="5444947"/>
            <a:chExt cx="6808719" cy="1179869"/>
          </a:xfrm>
        </p:grpSpPr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238F039F-9880-4982-9ACA-295EA146F4C8}"/>
                </a:ext>
              </a:extLst>
            </p:cNvPr>
            <p:cNvSpPr/>
            <p:nvPr/>
          </p:nvSpPr>
          <p:spPr>
            <a:xfrm flipH="1">
              <a:off x="1469557" y="5444947"/>
              <a:ext cx="383457" cy="1179869"/>
            </a:xfrm>
            <a:prstGeom prst="rightBracket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56CCBA16-A07D-49EF-8DF8-1D012D6F6D8B}"/>
                </a:ext>
              </a:extLst>
            </p:cNvPr>
            <p:cNvSpPr/>
            <p:nvPr/>
          </p:nvSpPr>
          <p:spPr>
            <a:xfrm>
              <a:off x="7894819" y="5444947"/>
              <a:ext cx="383457" cy="1179869"/>
            </a:xfrm>
            <a:prstGeom prst="rightBracket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0FD726F-220C-4722-93F1-DAD3EB76088A}"/>
              </a:ext>
            </a:extLst>
          </p:cNvPr>
          <p:cNvSpPr txBox="1"/>
          <p:nvPr/>
        </p:nvSpPr>
        <p:spPr>
          <a:xfrm>
            <a:off x="8494418" y="5575780"/>
            <a:ext cx="1807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위에서 주어진 조건 중에 </a:t>
            </a:r>
            <a:r>
              <a:rPr lang="ko-KR" altLang="en-US" sz="2000" b="1" dirty="0">
                <a:solidFill>
                  <a:schemeClr val="accent6"/>
                </a:solidFill>
              </a:rPr>
              <a:t>최고의 조합</a:t>
            </a:r>
          </a:p>
        </p:txBody>
      </p:sp>
    </p:spTree>
    <p:extLst>
      <p:ext uri="{BB962C8B-B14F-4D97-AF65-F5344CB8AC3E}">
        <p14:creationId xmlns:p14="http://schemas.microsoft.com/office/powerpoint/2010/main" val="21192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698559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5948025" cy="461665"/>
            <a:chOff x="-13148" y="1258286"/>
            <a:chExt cx="5948025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55479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1. </a:t>
              </a:r>
              <a:r>
                <a:rPr lang="en-US" altLang="ko-KR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GridSearchCV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하이퍼파라미터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최강 조합 적용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DD8B7E3-E640-48B6-AE2B-3317FDBD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1" y="2019863"/>
            <a:ext cx="9195350" cy="354519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480490-0586-4C06-8AD5-9A6C5332E2BD}"/>
              </a:ext>
            </a:extLst>
          </p:cNvPr>
          <p:cNvCxnSpPr/>
          <p:nvPr/>
        </p:nvCxnSpPr>
        <p:spPr>
          <a:xfrm>
            <a:off x="748231" y="5535561"/>
            <a:ext cx="3165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2E29C5C-B75C-4C48-BF89-95605EBD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88" y="4775565"/>
            <a:ext cx="4384773" cy="193486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86B4D3-A09F-470A-A1E0-5C13AE69C4A9}"/>
              </a:ext>
            </a:extLst>
          </p:cNvPr>
          <p:cNvCxnSpPr>
            <a:cxnSpLocks/>
          </p:cNvCxnSpPr>
          <p:nvPr/>
        </p:nvCxnSpPr>
        <p:spPr>
          <a:xfrm>
            <a:off x="6450941" y="6710428"/>
            <a:ext cx="25200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CD4705-0F03-4630-9388-7B4E05F0E77B}"/>
              </a:ext>
            </a:extLst>
          </p:cNvPr>
          <p:cNvSpPr txBox="1"/>
          <p:nvPr/>
        </p:nvSpPr>
        <p:spPr>
          <a:xfrm>
            <a:off x="5783586" y="6839303"/>
            <a:ext cx="385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격차가 </a:t>
            </a:r>
            <a:r>
              <a:rPr lang="en-US" altLang="ko-KR" sz="2400" b="1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0.002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줄었다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698559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5967261" cy="461665"/>
            <a:chOff x="-13148" y="1258286"/>
            <a:chExt cx="5967261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55672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1. </a:t>
              </a:r>
              <a:r>
                <a:rPr lang="en-US" altLang="ko-KR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GridSearchCV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하이퍼파라미터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최강 조합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E3CCE6-B9D5-4064-BAA9-51695FAB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3" y="2600954"/>
            <a:ext cx="8957523" cy="361303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1B1224-C940-4B14-A730-BCBE501C27C8}"/>
              </a:ext>
            </a:extLst>
          </p:cNvPr>
          <p:cNvCxnSpPr>
            <a:cxnSpLocks/>
          </p:cNvCxnSpPr>
          <p:nvPr/>
        </p:nvCxnSpPr>
        <p:spPr>
          <a:xfrm>
            <a:off x="3511097" y="6213988"/>
            <a:ext cx="25200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7A40B5-5EAF-4996-B238-FEA7F8D8FB7A}"/>
              </a:ext>
            </a:extLst>
          </p:cNvPr>
          <p:cNvSpPr txBox="1"/>
          <p:nvPr/>
        </p:nvSpPr>
        <p:spPr>
          <a:xfrm>
            <a:off x="618948" y="1759315"/>
            <a:ext cx="180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</a:rPr>
              <a:t>2) </a:t>
            </a:r>
            <a:r>
              <a:rPr lang="en-US" altLang="ko-KR" sz="2400" b="1" dirty="0" err="1">
                <a:solidFill>
                  <a:schemeClr val="accent6"/>
                </a:solidFill>
              </a:rPr>
              <a:t>XGBoost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3642D8-8119-46C8-B676-C017A308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3" y="2600954"/>
            <a:ext cx="9769985" cy="3645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A1FA6-2342-40E4-8460-C7B009B756CA}"/>
              </a:ext>
            </a:extLst>
          </p:cNvPr>
          <p:cNvSpPr txBox="1"/>
          <p:nvPr/>
        </p:nvSpPr>
        <p:spPr>
          <a:xfrm>
            <a:off x="1071231" y="6701006"/>
            <a:ext cx="888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성능에 비해 너무 느림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성능과 시간 둘 다 효율적인 방법 필요</a:t>
            </a:r>
          </a:p>
        </p:txBody>
      </p:sp>
    </p:spTree>
    <p:extLst>
      <p:ext uri="{BB962C8B-B14F-4D97-AF65-F5344CB8AC3E}">
        <p14:creationId xmlns:p14="http://schemas.microsoft.com/office/powerpoint/2010/main" val="33142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3178FB-1DD7-4FD2-A556-ECC891F2DD39}"/>
              </a:ext>
            </a:extLst>
          </p:cNvPr>
          <p:cNvSpPr txBox="1"/>
          <p:nvPr/>
        </p:nvSpPr>
        <p:spPr>
          <a:xfrm>
            <a:off x="1768723" y="3495139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시각화와 </a:t>
            </a:r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방법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D1F1FC-AC86-4947-960D-26CCD8D1FC23}"/>
              </a:ext>
            </a:extLst>
          </p:cNvPr>
          <p:cNvSpPr/>
          <p:nvPr/>
        </p:nvSpPr>
        <p:spPr>
          <a:xfrm>
            <a:off x="924277" y="228531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C7BC35-0519-43E0-A0F8-2F2043149429}"/>
              </a:ext>
            </a:extLst>
          </p:cNvPr>
          <p:cNvSpPr/>
          <p:nvPr/>
        </p:nvSpPr>
        <p:spPr>
          <a:xfrm>
            <a:off x="924277" y="342070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3FE073-9E30-47FE-8C33-67EE16E8E326}"/>
              </a:ext>
            </a:extLst>
          </p:cNvPr>
          <p:cNvSpPr/>
          <p:nvPr/>
        </p:nvSpPr>
        <p:spPr>
          <a:xfrm>
            <a:off x="924277" y="454626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780700-20AB-4B0F-8BF2-88B4B0E1834E}"/>
              </a:ext>
            </a:extLst>
          </p:cNvPr>
          <p:cNvSpPr/>
          <p:nvPr/>
        </p:nvSpPr>
        <p:spPr>
          <a:xfrm>
            <a:off x="924277" y="56718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Ink Free" panose="03080402000500000000" pitchFamily="66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Ink Free" panose="03080402000500000000" pitchFamily="66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2241F-A9F3-415A-BC37-E63A86C854D0}"/>
              </a:ext>
            </a:extLst>
          </p:cNvPr>
          <p:cNvSpPr txBox="1"/>
          <p:nvPr/>
        </p:nvSpPr>
        <p:spPr>
          <a:xfrm>
            <a:off x="1768723" y="5730866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향상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48E72-7AC4-4776-9BC0-D4E77765AC3B}"/>
              </a:ext>
            </a:extLst>
          </p:cNvPr>
          <p:cNvSpPr txBox="1"/>
          <p:nvPr/>
        </p:nvSpPr>
        <p:spPr>
          <a:xfrm>
            <a:off x="1768723" y="4664357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사용했던 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29C31-DAF7-4700-85F8-BEBBDDD4814F}"/>
              </a:ext>
            </a:extLst>
          </p:cNvPr>
          <p:cNvSpPr txBox="1"/>
          <p:nvPr/>
        </p:nvSpPr>
        <p:spPr>
          <a:xfrm>
            <a:off x="1768723" y="2344360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Best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Score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12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6F3BB8-496D-46C8-B418-FCC3ADFC6DAF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53C31F-882D-4E59-A4A7-5C134904FE89}"/>
              </a:ext>
            </a:extLst>
          </p:cNvPr>
          <p:cNvGrpSpPr/>
          <p:nvPr/>
        </p:nvGrpSpPr>
        <p:grpSpPr>
          <a:xfrm>
            <a:off x="-13148" y="1080818"/>
            <a:ext cx="5176339" cy="461665"/>
            <a:chOff x="-13148" y="1258286"/>
            <a:chExt cx="517633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92CA1403-2054-4E0F-A8B8-15D52D8B87A6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76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2. OPTUNA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빠르게 최적의 파라미터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AF4BE8-B235-47F3-B309-7C6FA9BC0760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8">
            <a:extLst>
              <a:ext uri="{FF2B5EF4-FFF2-40B4-BE49-F238E27FC236}">
                <a16:creationId xmlns:a16="http://schemas.microsoft.com/office/drawing/2014/main" id="{E3EB39C0-B8AB-4B5F-9A0C-9FF94D7A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60366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05C6BF-C029-4BE4-9EFD-45F985E77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04" y="1995809"/>
            <a:ext cx="7971126" cy="50637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D526D-F203-4DC2-BFD3-F1099B6268A6}"/>
              </a:ext>
            </a:extLst>
          </p:cNvPr>
          <p:cNvSpPr/>
          <p:nvPr/>
        </p:nvSpPr>
        <p:spPr>
          <a:xfrm>
            <a:off x="1525904" y="5899359"/>
            <a:ext cx="3303639" cy="2577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7C158F-DA90-4A27-B769-666A49C14512}"/>
              </a:ext>
            </a:extLst>
          </p:cNvPr>
          <p:cNvSpPr txBox="1"/>
          <p:nvPr/>
        </p:nvSpPr>
        <p:spPr>
          <a:xfrm>
            <a:off x="4986859" y="5828197"/>
            <a:ext cx="330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r>
              <a:rPr lang="en-US" altLang="ko-KR" sz="20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모델에 </a:t>
            </a:r>
            <a:r>
              <a:rPr lang="en-US" altLang="ko-KR" sz="20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optuna</a:t>
            </a:r>
            <a:r>
              <a:rPr lang="ko-KR" altLang="en-US" sz="20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06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6F3BB8-496D-46C8-B418-FCC3ADFC6DAF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53C31F-882D-4E59-A4A7-5C134904FE89}"/>
              </a:ext>
            </a:extLst>
          </p:cNvPr>
          <p:cNvGrpSpPr/>
          <p:nvPr/>
        </p:nvGrpSpPr>
        <p:grpSpPr>
          <a:xfrm>
            <a:off x="-13148" y="1080818"/>
            <a:ext cx="5176339" cy="461665"/>
            <a:chOff x="-13148" y="1258286"/>
            <a:chExt cx="517633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92CA1403-2054-4E0F-A8B8-15D52D8B87A6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76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2. OPTUNA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빠르게 최적의 파라미터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AF4BE8-B235-47F3-B309-7C6FA9BC0760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8">
            <a:extLst>
              <a:ext uri="{FF2B5EF4-FFF2-40B4-BE49-F238E27FC236}">
                <a16:creationId xmlns:a16="http://schemas.microsoft.com/office/drawing/2014/main" id="{E3EB39C0-B8AB-4B5F-9A0C-9FF94D7A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60366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0B9318-7870-48B9-BBF3-04F315BD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4" y="2087928"/>
            <a:ext cx="6857202" cy="1368465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D9810A5-FC75-48BB-94F6-57EB316D2933}"/>
              </a:ext>
            </a:extLst>
          </p:cNvPr>
          <p:cNvSpPr/>
          <p:nvPr/>
        </p:nvSpPr>
        <p:spPr>
          <a:xfrm>
            <a:off x="3518525" y="3303639"/>
            <a:ext cx="542197" cy="6373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721361B-618E-47F3-AD69-C1FB4FA41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82995"/>
          <a:stretch/>
        </p:blipFill>
        <p:spPr>
          <a:xfrm>
            <a:off x="606755" y="4013069"/>
            <a:ext cx="6607742" cy="71950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83709B-27B9-4497-AC2C-4051C463E11C}"/>
              </a:ext>
            </a:extLst>
          </p:cNvPr>
          <p:cNvCxnSpPr/>
          <p:nvPr/>
        </p:nvCxnSpPr>
        <p:spPr>
          <a:xfrm>
            <a:off x="2599221" y="4660491"/>
            <a:ext cx="2577307" cy="0"/>
          </a:xfrm>
          <a:prstGeom prst="line">
            <a:avLst/>
          </a:prstGeom>
          <a:ln w="57150">
            <a:solidFill>
              <a:srgbClr val="FFE2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0465333-DA21-4E44-B8C2-0BDD54AC4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6" r="18998"/>
          <a:stretch/>
        </p:blipFill>
        <p:spPr>
          <a:xfrm>
            <a:off x="5528623" y="4522839"/>
            <a:ext cx="3799388" cy="2890673"/>
          </a:xfrm>
          <a:prstGeom prst="rect">
            <a:avLst/>
          </a:prstGeom>
        </p:spPr>
      </p:pic>
      <p:sp>
        <p:nvSpPr>
          <p:cNvPr id="25" name="화살표: 굽음 24">
            <a:extLst>
              <a:ext uri="{FF2B5EF4-FFF2-40B4-BE49-F238E27FC236}">
                <a16:creationId xmlns:a16="http://schemas.microsoft.com/office/drawing/2014/main" id="{78596623-C126-4C13-BAB0-6C64C7DA4E97}"/>
              </a:ext>
            </a:extLst>
          </p:cNvPr>
          <p:cNvSpPr/>
          <p:nvPr/>
        </p:nvSpPr>
        <p:spPr>
          <a:xfrm flipV="1">
            <a:off x="3616847" y="5289248"/>
            <a:ext cx="1436933" cy="1277433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7EC2C-A59C-4129-A423-909EE7C69D62}"/>
              </a:ext>
            </a:extLst>
          </p:cNvPr>
          <p:cNvSpPr txBox="1"/>
          <p:nvPr/>
        </p:nvSpPr>
        <p:spPr>
          <a:xfrm>
            <a:off x="2668647" y="4727461"/>
            <a:ext cx="238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전보다 더 개선됨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5568C6-74E7-41E3-B0C3-1844FD246AFB}"/>
              </a:ext>
            </a:extLst>
          </p:cNvPr>
          <p:cNvSpPr txBox="1"/>
          <p:nvPr/>
        </p:nvSpPr>
        <p:spPr>
          <a:xfrm>
            <a:off x="7713263" y="4556311"/>
            <a:ext cx="238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이때 최적의 파라미터</a:t>
            </a:r>
          </a:p>
        </p:txBody>
      </p:sp>
    </p:spTree>
    <p:extLst>
      <p:ext uri="{BB962C8B-B14F-4D97-AF65-F5344CB8AC3E}">
        <p14:creationId xmlns:p14="http://schemas.microsoft.com/office/powerpoint/2010/main" val="10354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698559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올리기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2796841" cy="461665"/>
            <a:chOff x="-13148" y="1258286"/>
            <a:chExt cx="2796841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96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이용한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머신러닝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모델 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FBD3E2E-A73A-4117-8204-36A39CBD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7" y="2242328"/>
            <a:ext cx="10145697" cy="4876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C631E-C1B6-415D-A72F-FB7902CDE274}"/>
              </a:ext>
            </a:extLst>
          </p:cNvPr>
          <p:cNvSpPr txBox="1"/>
          <p:nvPr/>
        </p:nvSpPr>
        <p:spPr>
          <a:xfrm>
            <a:off x="6498907" y="2399456"/>
            <a:ext cx="378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구한 파라미터 값 대입해서 성능 올리기</a:t>
            </a:r>
          </a:p>
        </p:txBody>
      </p:sp>
    </p:spTree>
    <p:extLst>
      <p:ext uri="{BB962C8B-B14F-4D97-AF65-F5344CB8AC3E}">
        <p14:creationId xmlns:p14="http://schemas.microsoft.com/office/powerpoint/2010/main" val="390013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5176339" cy="461665"/>
            <a:chOff x="-13148" y="1258286"/>
            <a:chExt cx="5176339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76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2. OPTUNA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빠르게 최적의 파라미터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9BD99B8-F995-4EDE-8B44-152CC922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6" y="1944605"/>
            <a:ext cx="6437838" cy="111546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50BF9C-4802-407A-AC42-6AD64B5C28D5}"/>
              </a:ext>
            </a:extLst>
          </p:cNvPr>
          <p:cNvCxnSpPr>
            <a:cxnSpLocks/>
          </p:cNvCxnSpPr>
          <p:nvPr/>
        </p:nvCxnSpPr>
        <p:spPr>
          <a:xfrm>
            <a:off x="4404852" y="2261419"/>
            <a:ext cx="33528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D007175-CCE2-4038-A469-63C4F658C7B3}"/>
              </a:ext>
            </a:extLst>
          </p:cNvPr>
          <p:cNvSpPr/>
          <p:nvPr/>
        </p:nvSpPr>
        <p:spPr>
          <a:xfrm>
            <a:off x="4764547" y="2966546"/>
            <a:ext cx="581359" cy="49285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F1581-1D1F-4C86-9977-73AEB4EB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25" y="3657827"/>
            <a:ext cx="3086100" cy="3800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5DF344-6F05-4090-AD79-956027D1AE30}"/>
              </a:ext>
            </a:extLst>
          </p:cNvPr>
          <p:cNvSpPr txBox="1"/>
          <p:nvPr/>
        </p:nvSpPr>
        <p:spPr>
          <a:xfrm>
            <a:off x="7757652" y="1960698"/>
            <a:ext cx="299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최소값으로 방향을 잡음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격차가 줄어야 하기 때문</a:t>
            </a:r>
          </a:p>
        </p:txBody>
      </p:sp>
    </p:spTree>
    <p:extLst>
      <p:ext uri="{BB962C8B-B14F-4D97-AF65-F5344CB8AC3E}">
        <p14:creationId xmlns:p14="http://schemas.microsoft.com/office/powerpoint/2010/main" val="8852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E6772F-14E6-42B2-995B-D9F4D968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5" y="1758642"/>
            <a:ext cx="9212308" cy="5192763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5176339" cy="461665"/>
            <a:chOff x="-13148" y="1258286"/>
            <a:chExt cx="5176339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76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2. OPTUNA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빠르게 최적의 파라미터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56AA05F-DEF4-49D5-B25B-F9DF793ECB2B}"/>
              </a:ext>
            </a:extLst>
          </p:cNvPr>
          <p:cNvSpPr txBox="1"/>
          <p:nvPr/>
        </p:nvSpPr>
        <p:spPr>
          <a:xfrm>
            <a:off x="5345906" y="1126984"/>
            <a:ext cx="431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!pip install </a:t>
            </a:r>
            <a:r>
              <a:rPr lang="en-US" altLang="ko-KR" dirty="0" err="1">
                <a:solidFill>
                  <a:srgbClr val="FF0000"/>
                </a:solidFill>
              </a:rPr>
              <a:t>optuna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4161B3-5C10-43CF-9E36-DC10BBB2BF38}"/>
              </a:ext>
            </a:extLst>
          </p:cNvPr>
          <p:cNvSpPr/>
          <p:nvPr/>
        </p:nvSpPr>
        <p:spPr>
          <a:xfrm>
            <a:off x="765590" y="5643179"/>
            <a:ext cx="3413309" cy="31570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E5B772-F1B9-4C99-AD53-D29EBBC3A65E}"/>
              </a:ext>
            </a:extLst>
          </p:cNvPr>
          <p:cNvSpPr txBox="1"/>
          <p:nvPr/>
        </p:nvSpPr>
        <p:spPr>
          <a:xfrm>
            <a:off x="6674259" y="1895290"/>
            <a:ext cx="330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LightGBM</a:t>
            </a:r>
            <a:r>
              <a:rPr lang="ko-KR" altLang="en-US" sz="20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모델에 </a:t>
            </a:r>
            <a:r>
              <a:rPr lang="en-US" altLang="ko-KR" sz="20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optuna</a:t>
            </a:r>
            <a:r>
              <a:rPr lang="ko-KR" altLang="en-US" sz="20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647749-A583-47E9-A74B-A1209B7FE1A0}"/>
              </a:ext>
            </a:extLst>
          </p:cNvPr>
          <p:cNvCxnSpPr>
            <a:cxnSpLocks/>
          </p:cNvCxnSpPr>
          <p:nvPr/>
        </p:nvCxnSpPr>
        <p:spPr>
          <a:xfrm>
            <a:off x="6007509" y="6243726"/>
            <a:ext cx="253956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4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6F3BB8-496D-46C8-B418-FCC3ADFC6DAF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53C31F-882D-4E59-A4A7-5C134904FE89}"/>
              </a:ext>
            </a:extLst>
          </p:cNvPr>
          <p:cNvGrpSpPr/>
          <p:nvPr/>
        </p:nvGrpSpPr>
        <p:grpSpPr>
          <a:xfrm>
            <a:off x="-13148" y="1080818"/>
            <a:ext cx="5176339" cy="461665"/>
            <a:chOff x="-13148" y="1258286"/>
            <a:chExt cx="5176339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92CA1403-2054-4E0F-A8B8-15D52D8B87A6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776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2. OPTUNA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빠르게 최적의 파라미터 찾기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AF4BE8-B235-47F3-B309-7C6FA9BC0760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8">
            <a:extLst>
              <a:ext uri="{FF2B5EF4-FFF2-40B4-BE49-F238E27FC236}">
                <a16:creationId xmlns:a16="http://schemas.microsoft.com/office/drawing/2014/main" id="{E3EB39C0-B8AB-4B5F-9A0C-9FF94D7A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60366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B44867-6268-4E05-AA0B-DE98D69B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2" y="2777060"/>
            <a:ext cx="4773560" cy="323045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1EA8E0-E443-4486-B711-73709A0C1D10}"/>
              </a:ext>
            </a:extLst>
          </p:cNvPr>
          <p:cNvCxnSpPr>
            <a:cxnSpLocks/>
          </p:cNvCxnSpPr>
          <p:nvPr/>
        </p:nvCxnSpPr>
        <p:spPr>
          <a:xfrm>
            <a:off x="832942" y="3352799"/>
            <a:ext cx="230499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4DD713-13DF-4B41-9978-46CCDF486403}"/>
              </a:ext>
            </a:extLst>
          </p:cNvPr>
          <p:cNvSpPr txBox="1"/>
          <p:nvPr/>
        </p:nvSpPr>
        <p:spPr>
          <a:xfrm>
            <a:off x="3352800" y="2288464"/>
            <a:ext cx="499476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학습한 것 중 가장 최적화된 파라미터 찾기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격차가 가장 작았을 때의 파라미터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E5E155F-7C22-46DA-91A4-D0541582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0" y="2192668"/>
            <a:ext cx="10114231" cy="4257527"/>
          </a:xfrm>
          <a:prstGeom prst="rect">
            <a:avLst/>
          </a:prstGeom>
        </p:spPr>
      </p:pic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id="{9D1764DC-663F-4EA4-AA91-F8C7DAF4DD9D}"/>
              </a:ext>
            </a:extLst>
          </p:cNvPr>
          <p:cNvSpPr/>
          <p:nvPr/>
        </p:nvSpPr>
        <p:spPr>
          <a:xfrm>
            <a:off x="9714271" y="2288464"/>
            <a:ext cx="481781" cy="249984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EA613-9714-4982-880E-844A7C9A9421}"/>
              </a:ext>
            </a:extLst>
          </p:cNvPr>
          <p:cNvSpPr txBox="1"/>
          <p:nvPr/>
        </p:nvSpPr>
        <p:spPr>
          <a:xfrm>
            <a:off x="6494784" y="2872855"/>
            <a:ext cx="283940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구한 파라미터 값 대입해서 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A8B579-A10E-4ED5-8043-E52BB7CCBE13}"/>
              </a:ext>
            </a:extLst>
          </p:cNvPr>
          <p:cNvSpPr/>
          <p:nvPr/>
        </p:nvSpPr>
        <p:spPr>
          <a:xfrm>
            <a:off x="288790" y="6007510"/>
            <a:ext cx="3349145" cy="442683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BCF1D-8CDE-4EBD-A5A5-94A40A5CB549}"/>
              </a:ext>
            </a:extLst>
          </p:cNvPr>
          <p:cNvSpPr txBox="1"/>
          <p:nvPr/>
        </p:nvSpPr>
        <p:spPr>
          <a:xfrm>
            <a:off x="3887891" y="6019195"/>
            <a:ext cx="6803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GridSearchCV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얻은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0.847…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약 </a:t>
            </a:r>
            <a:r>
              <a:rPr lang="en-US" altLang="ko-KR" sz="2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0.003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성능이 나아짐</a:t>
            </a:r>
          </a:p>
        </p:txBody>
      </p:sp>
    </p:spTree>
    <p:extLst>
      <p:ext uri="{BB962C8B-B14F-4D97-AF65-F5344CB8AC3E}">
        <p14:creationId xmlns:p14="http://schemas.microsoft.com/office/powerpoint/2010/main" val="20786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6F3BB8-496D-46C8-B418-FCC3ADFC6DAF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53C31F-882D-4E59-A4A7-5C134904FE89}"/>
              </a:ext>
            </a:extLst>
          </p:cNvPr>
          <p:cNvGrpSpPr/>
          <p:nvPr/>
        </p:nvGrpSpPr>
        <p:grpSpPr>
          <a:xfrm>
            <a:off x="-13148" y="1080818"/>
            <a:ext cx="2258232" cy="461665"/>
            <a:chOff x="-13148" y="1258286"/>
            <a:chExt cx="2258232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92CA1403-2054-4E0F-A8B8-15D52D8B87A6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58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캐글에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넣어보기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AF4BE8-B235-47F3-B309-7C6FA9BC0760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8">
            <a:extLst>
              <a:ext uri="{FF2B5EF4-FFF2-40B4-BE49-F238E27FC236}">
                <a16:creationId xmlns:a16="http://schemas.microsoft.com/office/drawing/2014/main" id="{E3EB39C0-B8AB-4B5F-9A0C-9FF94D7A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60366"/>
            <a:ext cx="2825197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36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 높이기</a:t>
            </a:r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13122-88EB-427B-8E94-0921C77E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033" y="2053394"/>
            <a:ext cx="5010149" cy="1396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277576-DC31-43AB-8470-86CCB27E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3" y="2053394"/>
            <a:ext cx="5010150" cy="1381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1879A0-545A-4923-8AA2-10F1E63E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58" y="4853244"/>
            <a:ext cx="9067800" cy="1019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89B4E6-263B-4093-AFB0-1A115F4B9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8" y="3729294"/>
            <a:ext cx="8924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59838"/>
            <a:ext cx="4325992" cy="604781"/>
          </a:xfrm>
        </p:spPr>
        <p:txBody>
          <a:bodyPr/>
          <a:lstStyle/>
          <a:p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1. </a:t>
            </a:r>
            <a:r>
              <a:rPr lang="ko-KR" altLang="en-US" sz="3600" dirty="0">
                <a:solidFill>
                  <a:srgbClr val="00206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나의 </a:t>
            </a:r>
            <a:r>
              <a:rPr lang="en-US" altLang="ko-KR" sz="3600" dirty="0">
                <a:solidFill>
                  <a:srgbClr val="00206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Best Score?</a:t>
            </a:r>
            <a:endParaRPr lang="ko-KR" altLang="en-US" dirty="0">
              <a:solidFill>
                <a:srgbClr val="00206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8CDB72-C0B4-443D-B049-FE5D04433D8E}"/>
              </a:ext>
            </a:extLst>
          </p:cNvPr>
          <p:cNvGrpSpPr/>
          <p:nvPr/>
        </p:nvGrpSpPr>
        <p:grpSpPr>
          <a:xfrm>
            <a:off x="-13148" y="1080818"/>
            <a:ext cx="1714815" cy="461665"/>
            <a:chOff x="-13148" y="1258286"/>
            <a:chExt cx="1714815" cy="461665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450D701-3834-4779-B148-80B359DD004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3147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나의 등수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6F3BB8-496D-46C8-B418-FCC3ADFC6DAF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39C461-E084-4CA1-AAE2-75986A68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9" y="2292982"/>
            <a:ext cx="9264375" cy="27214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92F549-2DA1-4806-8BBE-0B460FB85311}"/>
              </a:ext>
            </a:extLst>
          </p:cNvPr>
          <p:cNvSpPr/>
          <p:nvPr/>
        </p:nvSpPr>
        <p:spPr>
          <a:xfrm>
            <a:off x="6892413" y="3460955"/>
            <a:ext cx="3110041" cy="128802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B46C92-61B2-4EB2-AFCE-EA7C23DA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3" y="5538412"/>
            <a:ext cx="10176256" cy="1288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C07262-BA07-4F79-82D7-136E2D094AA3}"/>
              </a:ext>
            </a:extLst>
          </p:cNvPr>
          <p:cNvSpPr/>
          <p:nvPr/>
        </p:nvSpPr>
        <p:spPr>
          <a:xfrm>
            <a:off x="386883" y="5899355"/>
            <a:ext cx="10176256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45CB31-8570-41FE-9D1E-4025143A6380}"/>
              </a:ext>
            </a:extLst>
          </p:cNvPr>
          <p:cNvCxnSpPr/>
          <p:nvPr/>
        </p:nvCxnSpPr>
        <p:spPr>
          <a:xfrm>
            <a:off x="943897" y="4375355"/>
            <a:ext cx="1868129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7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1"/>
            <a:ext cx="304859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시각화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3891692" cy="461665"/>
            <a:chOff x="-13148" y="1258286"/>
            <a:chExt cx="3891692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4916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train.info()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–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정보 확인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671D34E-19C7-4CAB-A4EF-FA7A66EF5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" y="1542483"/>
            <a:ext cx="3017782" cy="5814564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E576190-4EEB-4FCE-B698-0C0E5A8C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93" y="1542483"/>
            <a:ext cx="3010161" cy="55935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AC0A10-9BB2-49DB-B98D-24361CBE8BE8}"/>
              </a:ext>
            </a:extLst>
          </p:cNvPr>
          <p:cNvSpPr/>
          <p:nvPr/>
        </p:nvSpPr>
        <p:spPr>
          <a:xfrm>
            <a:off x="2389239" y="2644876"/>
            <a:ext cx="707922" cy="4286865"/>
          </a:xfrm>
          <a:prstGeom prst="rect">
            <a:avLst/>
          </a:prstGeom>
          <a:noFill/>
          <a:ln w="76200">
            <a:solidFill>
              <a:srgbClr val="FFE2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64246-7E53-424A-A15C-6EE1590034B6}"/>
              </a:ext>
            </a:extLst>
          </p:cNvPr>
          <p:cNvSpPr/>
          <p:nvPr/>
        </p:nvSpPr>
        <p:spPr>
          <a:xfrm>
            <a:off x="7285704" y="2644875"/>
            <a:ext cx="707922" cy="4149215"/>
          </a:xfrm>
          <a:prstGeom prst="rect">
            <a:avLst/>
          </a:prstGeom>
          <a:noFill/>
          <a:ln w="76200">
            <a:solidFill>
              <a:srgbClr val="FFE2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3540634" cy="461665"/>
            <a:chOff x="-13148" y="1258286"/>
            <a:chExt cx="3540634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31406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 </a:t>
              </a:r>
              <a:r>
                <a:rPr lang="en-US" altLang="ko-KR" sz="2400" spc="-150" dirty="0" err="1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Cont</a:t>
              </a: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 -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실수형 데이터 시각화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4FC113-559F-48B9-951A-8BDAA1220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74" y="1941688"/>
            <a:ext cx="8523864" cy="432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7AA7D-CFCD-4676-9328-699B1D575B9C}"/>
              </a:ext>
            </a:extLst>
          </p:cNvPr>
          <p:cNvSpPr txBox="1"/>
          <p:nvPr/>
        </p:nvSpPr>
        <p:spPr>
          <a:xfrm>
            <a:off x="2056926" y="6661499"/>
            <a:ext cx="6577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/>
                </a:solidFill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Train</a:t>
            </a:r>
            <a:r>
              <a:rPr lang="en-US" altLang="ko-KR" sz="2200" b="1" dirty="0"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 data set, </a:t>
            </a:r>
            <a:r>
              <a:rPr lang="en-US" altLang="ko-KR" sz="2200" b="1" dirty="0">
                <a:solidFill>
                  <a:schemeClr val="accent1"/>
                </a:solidFill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Test</a:t>
            </a:r>
            <a:r>
              <a:rPr lang="en-US" altLang="ko-KR" sz="2200" b="1" dirty="0"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 data set 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</a:t>
            </a:r>
            <a:r>
              <a:rPr lang="ko-KR" altLang="en-US" sz="22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열의 평균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거의 </a:t>
            </a:r>
            <a:r>
              <a:rPr lang="ko-KR" altLang="en-US" sz="2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</a:t>
            </a:r>
            <a:endParaRPr lang="ko-KR" altLang="en-US" sz="2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제목 8">
            <a:extLst>
              <a:ext uri="{FF2B5EF4-FFF2-40B4-BE49-F238E27FC236}">
                <a16:creationId xmlns:a16="http://schemas.microsoft.com/office/drawing/2014/main" id="{5DC25BCF-59B4-46CA-B982-58DD4414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74600"/>
            <a:ext cx="304859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383110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04859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시각화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874363" cy="461665"/>
            <a:chOff x="-13148" y="1258286"/>
            <a:chExt cx="2874363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74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Cat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–-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시각화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47953A-B4FD-4E8D-9A0F-7E43E2FD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9" y="1717782"/>
            <a:ext cx="4685623" cy="4761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D4E7BE-8178-41BB-9A19-FEFB1417B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" b="1"/>
          <a:stretch/>
        </p:blipFill>
        <p:spPr>
          <a:xfrm>
            <a:off x="5677362" y="1717782"/>
            <a:ext cx="4525681" cy="476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884E1F-858F-45BA-9010-8F16726C4C8C}"/>
              </a:ext>
            </a:extLst>
          </p:cNvPr>
          <p:cNvSpPr txBox="1"/>
          <p:nvPr/>
        </p:nvSpPr>
        <p:spPr>
          <a:xfrm>
            <a:off x="873324" y="6859009"/>
            <a:ext cx="8945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/>
                </a:solidFill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Train</a:t>
            </a:r>
            <a:r>
              <a:rPr lang="en-US" altLang="ko-KR" sz="2200" b="1" dirty="0"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 data set, </a:t>
            </a:r>
            <a:r>
              <a:rPr lang="en-US" altLang="ko-KR" sz="2200" b="1" dirty="0">
                <a:solidFill>
                  <a:schemeClr val="accent1"/>
                </a:solidFill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Test</a:t>
            </a:r>
            <a:r>
              <a:rPr lang="en-US" altLang="ko-KR" sz="2200" b="1" dirty="0">
                <a:latin typeface="Franklin Gothic Demi" panose="020B0703020102020204" pitchFamily="34" charset="0"/>
                <a:ea typeface="배달의민족 주아" panose="02020603020101020101" pitchFamily="18" charset="-127"/>
              </a:rPr>
              <a:t> data set 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열에 들어있는 </a:t>
            </a:r>
            <a:r>
              <a:rPr lang="ko-KR" altLang="en-US" sz="22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알파벳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종류</a:t>
            </a:r>
            <a:r>
              <a:rPr lang="en-US" altLang="ko-KR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비율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거의 </a:t>
            </a:r>
            <a:r>
              <a:rPr lang="ko-KR" altLang="en-US" sz="2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</a:t>
            </a:r>
            <a:endParaRPr lang="ko-KR" altLang="en-US" sz="2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18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EDCE8EB-E930-4D12-A31F-A67F228B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65" y="1952469"/>
            <a:ext cx="9531282" cy="154781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4782962" cy="461665"/>
            <a:chOff x="-13148" y="1258286"/>
            <a:chExt cx="4782962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3829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데이터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전처리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-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Mongolian Baiti" panose="03000500000000000000" pitchFamily="66" charset="0"/>
                  <a:ea typeface="배달의민족 주아" panose="02020603020101020101" pitchFamily="18" charset="-127"/>
                  <a:cs typeface="Mongolian Baiti" panose="03000500000000000000" pitchFamily="66" charset="0"/>
                </a:rPr>
                <a:t>One-Hot Encoding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사용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8">
            <a:extLst>
              <a:ext uri="{FF2B5EF4-FFF2-40B4-BE49-F238E27FC236}">
                <a16:creationId xmlns:a16="http://schemas.microsoft.com/office/drawing/2014/main" id="{7E587B26-9E46-4123-9E98-0A68EEC6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74600"/>
            <a:ext cx="304859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4328F5-91F8-4056-AA78-DCBDCDB634E0}"/>
              </a:ext>
            </a:extLst>
          </p:cNvPr>
          <p:cNvSpPr/>
          <p:nvPr/>
        </p:nvSpPr>
        <p:spPr>
          <a:xfrm>
            <a:off x="1900336" y="2510065"/>
            <a:ext cx="1314812" cy="43961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C1961D5-E111-4C3B-9EFD-42E99868A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61" y="3636981"/>
            <a:ext cx="7034397" cy="33878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A2F2411-1F67-4D2A-9106-D15233F6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910" y="4132724"/>
            <a:ext cx="1209675" cy="2676525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3153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67E-6 4.10332E-6 L -0.11314 0.014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7" y="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4FA0E56-1396-4A1C-B28F-829E8F06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7" y="2228352"/>
            <a:ext cx="10203514" cy="408838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5013410" cy="461665"/>
            <a:chOff x="-13148" y="1258286"/>
            <a:chExt cx="5013410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46133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데이터 </a:t>
              </a:r>
              <a:r>
                <a:rPr lang="ko-KR" altLang="en-US" sz="24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전처리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- Train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데이터</a:t>
              </a:r>
              <a:r>
                <a:rPr lang="en-US" altLang="ko-KR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, Test </a:t>
              </a:r>
              <a:r>
                <a:rPr lang="ko-KR" altLang="en-US" sz="24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데이터</a:t>
              </a:r>
              <a:endPara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8">
            <a:extLst>
              <a:ext uri="{FF2B5EF4-FFF2-40B4-BE49-F238E27FC236}">
                <a16:creationId xmlns:a16="http://schemas.microsoft.com/office/drawing/2014/main" id="{7E587B26-9E46-4123-9E98-0A68EEC6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74600"/>
            <a:ext cx="304859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691036-A4A0-4CEE-B3C3-3A0668CFC6ED}"/>
              </a:ext>
            </a:extLst>
          </p:cNvPr>
          <p:cNvGrpSpPr/>
          <p:nvPr/>
        </p:nvGrpSpPr>
        <p:grpSpPr>
          <a:xfrm>
            <a:off x="295457" y="2859371"/>
            <a:ext cx="5448965" cy="706522"/>
            <a:chOff x="164306" y="2723535"/>
            <a:chExt cx="5321152" cy="599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38E6A8-A560-4736-BC66-2BEE694FA14C}"/>
                </a:ext>
              </a:extLst>
            </p:cNvPr>
            <p:cNvSpPr/>
            <p:nvPr/>
          </p:nvSpPr>
          <p:spPr>
            <a:xfrm>
              <a:off x="164306" y="2723535"/>
              <a:ext cx="3512959" cy="599768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A38C7F-A9D8-4D6D-A6A9-7DFF5E528FC2}"/>
                </a:ext>
              </a:extLst>
            </p:cNvPr>
            <p:cNvSpPr txBox="1"/>
            <p:nvPr/>
          </p:nvSpPr>
          <p:spPr>
            <a:xfrm>
              <a:off x="3854245" y="2823364"/>
              <a:ext cx="1631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</a:t>
              </a:r>
              <a:r>
                <a:rPr lang="ko-KR" altLang="en-US" sz="20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열 삭제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999FD-45E9-4408-AA02-49AA6EAAF7E0}"/>
              </a:ext>
            </a:extLst>
          </p:cNvPr>
          <p:cNvSpPr txBox="1"/>
          <p:nvPr/>
        </p:nvSpPr>
        <p:spPr>
          <a:xfrm>
            <a:off x="5554701" y="4985413"/>
            <a:ext cx="355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</a:t>
            </a:r>
            <a:r>
              <a:rPr lang="en-US" altLang="ko-KR" sz="2400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 데이터 </a:t>
            </a:r>
            <a:r>
              <a:rPr lang="en-US" altLang="ko-KR" sz="2400" b="1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7:3</a:t>
            </a:r>
            <a:endParaRPr lang="ko-KR" altLang="en-US" sz="2400" b="1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88467D-8658-425E-8FA4-2F8A1A1F658A}"/>
              </a:ext>
            </a:extLst>
          </p:cNvPr>
          <p:cNvSpPr/>
          <p:nvPr/>
        </p:nvSpPr>
        <p:spPr>
          <a:xfrm>
            <a:off x="215614" y="4513016"/>
            <a:ext cx="10363200" cy="46834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FB9034-82FA-4360-B9D2-B0C3906FBE19}"/>
              </a:ext>
            </a:extLst>
          </p:cNvPr>
          <p:cNvSpPr/>
          <p:nvPr/>
        </p:nvSpPr>
        <p:spPr>
          <a:xfrm>
            <a:off x="295457" y="4227871"/>
            <a:ext cx="3065872" cy="4027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3527441" cy="5763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딥러닝 모델 사용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56A6A0-0892-40D3-8C9E-EC51DEF2E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25" y="953729"/>
            <a:ext cx="6398372" cy="643187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4C3767-DE2F-437B-85DF-2AC2E67ECE36}"/>
              </a:ext>
            </a:extLst>
          </p:cNvPr>
          <p:cNvCxnSpPr/>
          <p:nvPr/>
        </p:nvCxnSpPr>
        <p:spPr>
          <a:xfrm>
            <a:off x="2123768" y="1386348"/>
            <a:ext cx="1769807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978481-07C6-40BF-A67B-1B28E1019E5B}"/>
              </a:ext>
            </a:extLst>
          </p:cNvPr>
          <p:cNvSpPr txBox="1"/>
          <p:nvPr/>
        </p:nvSpPr>
        <p:spPr>
          <a:xfrm>
            <a:off x="4156618" y="1186293"/>
            <a:ext cx="4596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모델의 층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만들기 위해서 </a:t>
            </a:r>
            <a:r>
              <a:rPr lang="ko-KR" alt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Sequential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4076CB-6379-4F5F-90BC-9AD595E96A02}"/>
              </a:ext>
            </a:extLst>
          </p:cNvPr>
          <p:cNvCxnSpPr/>
          <p:nvPr/>
        </p:nvCxnSpPr>
        <p:spPr>
          <a:xfrm>
            <a:off x="2094271" y="1799303"/>
            <a:ext cx="1769807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992016-5132-496A-8BE5-F7D5906318B0}"/>
              </a:ext>
            </a:extLst>
          </p:cNvPr>
          <p:cNvCxnSpPr/>
          <p:nvPr/>
        </p:nvCxnSpPr>
        <p:spPr>
          <a:xfrm>
            <a:off x="2046230" y="6479458"/>
            <a:ext cx="1769807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FC7B5-1F37-4E5A-9C9B-B9FD88F6C3C8}"/>
              </a:ext>
            </a:extLst>
          </p:cNvPr>
          <p:cNvSpPr txBox="1"/>
          <p:nvPr/>
        </p:nvSpPr>
        <p:spPr>
          <a:xfrm>
            <a:off x="5471667" y="6279403"/>
            <a:ext cx="1769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은닉층</a:t>
            </a:r>
            <a:r>
              <a:rPr lang="ko-KR" altLang="en-US" sz="2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7</a:t>
            </a:r>
            <a:r>
              <a:rPr lang="ko-KR" altLang="en-US" sz="2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232C9E-93A1-4289-9648-25613F16A5EA}"/>
              </a:ext>
            </a:extLst>
          </p:cNvPr>
          <p:cNvCxnSpPr>
            <a:cxnSpLocks/>
          </p:cNvCxnSpPr>
          <p:nvPr/>
        </p:nvCxnSpPr>
        <p:spPr>
          <a:xfrm>
            <a:off x="4429383" y="1995948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6E568-B7E5-4206-B41E-2382FD47C299}"/>
              </a:ext>
            </a:extLst>
          </p:cNvPr>
          <p:cNvCxnSpPr>
            <a:cxnSpLocks/>
          </p:cNvCxnSpPr>
          <p:nvPr/>
        </p:nvCxnSpPr>
        <p:spPr>
          <a:xfrm>
            <a:off x="4457660" y="2772696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4142EB-D946-4724-8024-6D46C1B95426}"/>
              </a:ext>
            </a:extLst>
          </p:cNvPr>
          <p:cNvCxnSpPr>
            <a:cxnSpLocks/>
          </p:cNvCxnSpPr>
          <p:nvPr/>
        </p:nvCxnSpPr>
        <p:spPr>
          <a:xfrm>
            <a:off x="4457660" y="3519948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7BDEC2-64D9-413C-AC7A-D64D9A90441C}"/>
              </a:ext>
            </a:extLst>
          </p:cNvPr>
          <p:cNvCxnSpPr>
            <a:cxnSpLocks/>
          </p:cNvCxnSpPr>
          <p:nvPr/>
        </p:nvCxnSpPr>
        <p:spPr>
          <a:xfrm>
            <a:off x="4457659" y="4316361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17F43B-BFCC-4EA5-A0A1-4B3845FAC55F}"/>
              </a:ext>
            </a:extLst>
          </p:cNvPr>
          <p:cNvCxnSpPr>
            <a:cxnSpLocks/>
          </p:cNvCxnSpPr>
          <p:nvPr/>
        </p:nvCxnSpPr>
        <p:spPr>
          <a:xfrm>
            <a:off x="4457659" y="5053780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8EE8A53-C379-4231-97D6-C0D2281F4E60}"/>
              </a:ext>
            </a:extLst>
          </p:cNvPr>
          <p:cNvCxnSpPr>
            <a:cxnSpLocks/>
          </p:cNvCxnSpPr>
          <p:nvPr/>
        </p:nvCxnSpPr>
        <p:spPr>
          <a:xfrm>
            <a:off x="4457658" y="5869857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4A08147-CF52-4B99-BA0C-189A712F0D7C}"/>
              </a:ext>
            </a:extLst>
          </p:cNvPr>
          <p:cNvCxnSpPr>
            <a:cxnSpLocks/>
          </p:cNvCxnSpPr>
          <p:nvPr/>
        </p:nvCxnSpPr>
        <p:spPr>
          <a:xfrm>
            <a:off x="4267166" y="6679513"/>
            <a:ext cx="12045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50BE338-4D33-4FAD-A0A6-7FFE7F87D5D9}"/>
              </a:ext>
            </a:extLst>
          </p:cNvPr>
          <p:cNvCxnSpPr>
            <a:cxnSpLocks/>
          </p:cNvCxnSpPr>
          <p:nvPr/>
        </p:nvCxnSpPr>
        <p:spPr>
          <a:xfrm>
            <a:off x="4269586" y="7385603"/>
            <a:ext cx="37614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7045F3-C4B0-4805-BC7C-9C977BA754F1}"/>
              </a:ext>
            </a:extLst>
          </p:cNvPr>
          <p:cNvCxnSpPr>
            <a:cxnSpLocks/>
          </p:cNvCxnSpPr>
          <p:nvPr/>
        </p:nvCxnSpPr>
        <p:spPr>
          <a:xfrm>
            <a:off x="3099609" y="2172929"/>
            <a:ext cx="19320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E118F5-BEB6-4CC6-A6B4-64C53DAB1E61}"/>
              </a:ext>
            </a:extLst>
          </p:cNvPr>
          <p:cNvSpPr txBox="1"/>
          <p:nvPr/>
        </p:nvSpPr>
        <p:spPr>
          <a:xfrm>
            <a:off x="5250393" y="1963041"/>
            <a:ext cx="1769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 정규화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85115-3B67-4E91-894B-3F65C71A263D}"/>
              </a:ext>
            </a:extLst>
          </p:cNvPr>
          <p:cNvSpPr txBox="1"/>
          <p:nvPr/>
        </p:nvSpPr>
        <p:spPr>
          <a:xfrm>
            <a:off x="5835899" y="4122484"/>
            <a:ext cx="428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은닉층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마다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 units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수를 다르게 줌</a:t>
            </a:r>
          </a:p>
        </p:txBody>
      </p:sp>
    </p:spTree>
    <p:extLst>
      <p:ext uri="{BB962C8B-B14F-4D97-AF65-F5344CB8AC3E}">
        <p14:creationId xmlns:p14="http://schemas.microsoft.com/office/powerpoint/2010/main" val="40982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1684</TotalTime>
  <Words>474</Words>
  <Application>Microsoft Office PowerPoint</Application>
  <PresentationFormat>사용자 지정</PresentationFormat>
  <Paragraphs>100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맑은 고딕</vt:lpstr>
      <vt:lpstr>Calibri</vt:lpstr>
      <vt:lpstr>Mongolian Baiti</vt:lpstr>
      <vt:lpstr>Calibri Light</vt:lpstr>
      <vt:lpstr>Ink Free</vt:lpstr>
      <vt:lpstr>Tmon몬소리 Black</vt:lpstr>
      <vt:lpstr>Franklin Gothic Demi</vt:lpstr>
      <vt:lpstr>Times New Roman</vt:lpstr>
      <vt:lpstr>나눔바른고딕</vt:lpstr>
      <vt:lpstr>배달의민족 주아</vt:lpstr>
      <vt:lpstr>Arial</vt:lpstr>
      <vt:lpstr>Office 테마</vt:lpstr>
      <vt:lpstr>PowerPoint 프레젠테이션</vt:lpstr>
      <vt:lpstr>PowerPoint 프레젠테이션</vt:lpstr>
      <vt:lpstr> 1. 나의 Best Score?</vt:lpstr>
      <vt:lpstr>2. 데이터 시각화</vt:lpstr>
      <vt:lpstr>2. 데이터 시각화</vt:lpstr>
      <vt:lpstr>2. 데이터 시각화</vt:lpstr>
      <vt:lpstr>2. 데이터 전처리</vt:lpstr>
      <vt:lpstr>2. 데이터 전처리</vt:lpstr>
      <vt:lpstr>3. 딥러닝 모델 사용</vt:lpstr>
      <vt:lpstr>3. 딥러닝 모델 사용</vt:lpstr>
      <vt:lpstr>3. 딥러닝 모델 사용</vt:lpstr>
      <vt:lpstr>3. 머신러닝 모델 사용</vt:lpstr>
      <vt:lpstr>머신러닝 모델 사용</vt:lpstr>
      <vt:lpstr>3. 머신러닝 모델 사용</vt:lpstr>
      <vt:lpstr>3. 머신러닝 모델 사용 </vt:lpstr>
      <vt:lpstr>3. 머신러닝 모델 사용</vt:lpstr>
      <vt:lpstr>4. 성능 높이기</vt:lpstr>
      <vt:lpstr>4. 성능 높이기</vt:lpstr>
      <vt:lpstr>4. 성능 높이기</vt:lpstr>
      <vt:lpstr>4. 성능 높이기</vt:lpstr>
      <vt:lpstr>4. 성능 높이기</vt:lpstr>
      <vt:lpstr>4. 성능 올리기</vt:lpstr>
      <vt:lpstr>4. 성능 높이기</vt:lpstr>
      <vt:lpstr>4. 성능 높이기</vt:lpstr>
      <vt:lpstr>4. 성능 높이기</vt:lpstr>
      <vt:lpstr>4. 성능 높이기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chosun</cp:lastModifiedBy>
  <cp:revision>114</cp:revision>
  <dcterms:created xsi:type="dcterms:W3CDTF">2019-06-07T03:43:52Z</dcterms:created>
  <dcterms:modified xsi:type="dcterms:W3CDTF">2021-10-25T10:58:16Z</dcterms:modified>
</cp:coreProperties>
</file>